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6" r:id="rId6"/>
  </p:sldMasterIdLst>
  <p:sldIdLst>
    <p:sldId id="256" r:id="rId7"/>
    <p:sldId id="258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  <a:prstGeom prst="rect">
            <a:avLst/>
          </a:prstGeo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  <a:prstGeom prst="rect">
            <a:avLst/>
          </a:prstGeo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8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5600" b="1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3225" lvl="0" indent="-403225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A.) Response A</a:t>
            </a:r>
          </a:p>
        </p:txBody>
      </p:sp>
      <p:sp>
        <p:nvSpPr>
          <p:cNvPr id="1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3225" lvl="0" indent="-403225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B.) Response B</a:t>
            </a:r>
          </a:p>
        </p:txBody>
      </p:sp>
      <p:sp>
        <p:nvSpPr>
          <p:cNvPr id="1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3225" lvl="0" indent="-403225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C.) Response C</a:t>
            </a:r>
          </a:p>
        </p:txBody>
      </p:sp>
      <p:sp>
        <p:nvSpPr>
          <p:cNvPr id="12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3225" lvl="0" indent="-403225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D.) Response D</a:t>
            </a:r>
          </a:p>
        </p:txBody>
      </p:sp>
      <p:sp>
        <p:nvSpPr>
          <p:cNvPr id="13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3225" lvl="0" indent="-403225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z="2400" b="1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rPr>
              <a:t>E.) Response E</a:t>
            </a:r>
          </a:p>
        </p:txBody>
      </p:sp>
      <p:sp>
        <p:nvSpPr>
          <p:cNvPr id="14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00000"/>
                  <a:alpha val="0"/>
                </a:schemeClr>
              </a:gs>
              <a:gs pos="80000">
                <a:schemeClr val="accent1">
                  <a:shade val="90000"/>
                  <a:satMod val="100000"/>
                  <a:alpha val="0"/>
                </a:schemeClr>
              </a:gs>
              <a:gs pos="100000">
                <a:schemeClr val="accent1">
                  <a:tint val="9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  <a:ln w="12700" cap="flat" cmpd="sng" algn="ctr">
            <a:noFill/>
            <a:prstDash val="solid"/>
          </a:ln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15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00000"/>
                  <a:alpha val="0"/>
                </a:schemeClr>
              </a:gs>
              <a:gs pos="80000">
                <a:schemeClr val="accent1">
                  <a:shade val="90000"/>
                  <a:satMod val="100000"/>
                  <a:alpha val="0"/>
                </a:schemeClr>
              </a:gs>
              <a:gs pos="100000">
                <a:schemeClr val="accent1">
                  <a:tint val="9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  <a:ln w="12700" cap="flat" cmpd="sng" algn="ctr">
            <a:noFill/>
            <a:prstDash val="solid"/>
          </a:ln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00:30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4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4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4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4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8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8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80000">
                  <a:schemeClr val="accent1">
                    <a:shade val="90000"/>
                    <a:sat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gradFill flip="none" rotWithShape="1">
              <a:gsLst>
                <a:gs pos="0">
                  <a:srgbClr val="22FF22"/>
                </a:gs>
                <a:gs pos="80000">
                  <a:schemeClr val="accent1">
                    <a:shade val="90000"/>
                    <a:sat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15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8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21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39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6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80000">
                  <a:schemeClr val="accent1">
                    <a:shade val="90000"/>
                    <a:sat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80000">
                  <a:schemeClr val="accent1">
                    <a:shade val="90000"/>
                    <a:sat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gradFill flip="none" rotWithShape="1">
              <a:gsLst>
                <a:gs pos="0">
                  <a:srgbClr val="FF2222"/>
                </a:gs>
                <a:gs pos="80000">
                  <a:schemeClr val="accent1">
                    <a:shade val="90000"/>
                    <a:sat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14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17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20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3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7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9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1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3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00000"/>
                    <a:alpha val="0"/>
                  </a:schemeClr>
                </a:gs>
                <a:gs pos="80000">
                  <a:schemeClr val="accent1">
                    <a:shade val="90000"/>
                    <a:satMod val="100000"/>
                    <a:alpha val="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noFill/>
              <a:prstDash val="solid"/>
            </a:ln>
            <a:effectLst>
              <a:outerShdw blurRad="228600" dist="38100" dir="5400000" sx="104000" sy="104000" algn="ctr" rotWithShape="0">
                <a:srgbClr val="000000">
                  <a:alpha val="8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4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4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4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4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4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2.uvcs.uvic.ca/elc/studyzone/410/grammar/adjord1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 can </a:t>
            </a:r>
            <a:r>
              <a:rPr lang="en-US" b="0" u="sng" dirty="0">
                <a:solidFill>
                  <a:srgbClr val="FFFF00"/>
                </a:solidFill>
              </a:rPr>
              <a:t>order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0" u="sng" dirty="0">
                <a:solidFill>
                  <a:srgbClr val="FFFF00"/>
                </a:solidFill>
              </a:rPr>
              <a:t>adjectives</a:t>
            </a:r>
            <a:r>
              <a:rPr lang="en-US" dirty="0">
                <a:solidFill>
                  <a:srgbClr val="FFFF00"/>
                </a:solidFill>
              </a:rPr>
              <a:t> in sentences </a:t>
            </a:r>
          </a:p>
          <a:p>
            <a:r>
              <a:rPr lang="en-US" dirty="0">
                <a:solidFill>
                  <a:srgbClr val="FFFF00"/>
                </a:solidFill>
              </a:rPr>
              <a:t>according to conventional patterns.</a:t>
            </a:r>
          </a:p>
        </p:txBody>
      </p:sp>
    </p:spTree>
    <p:extLst>
      <p:ext uri="{BB962C8B-B14F-4D97-AF65-F5344CB8AC3E}">
        <p14:creationId xmlns:p14="http://schemas.microsoft.com/office/powerpoint/2010/main" val="797602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 shape adjective describes the shape of something.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For example: square, round, flat, rectangular</a:t>
            </a:r>
            <a:r>
              <a:rPr lang="en-US" sz="40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0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963705" cy="3953436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 color adjective, of course, describes the color of something.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For example: blue, pink, reddish, gray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20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An origin adjective describes where something comes from.</a:t>
            </a:r>
          </a:p>
          <a:p>
            <a:r>
              <a:rPr lang="en-US" sz="4400" dirty="0">
                <a:solidFill>
                  <a:srgbClr val="FFFF00"/>
                </a:solidFill>
              </a:rPr>
              <a:t>For example: French, lunar, American, eastern, Greek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13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 material adjective describes what something is made from.</a:t>
            </a:r>
          </a:p>
          <a:p>
            <a:r>
              <a:rPr lang="en-US" sz="4400" dirty="0">
                <a:solidFill>
                  <a:srgbClr val="FFFF00"/>
                </a:solidFill>
              </a:rPr>
              <a:t>For example: wooden, metal, cotton, paper</a:t>
            </a:r>
            <a:r>
              <a:rPr lang="en-US" sz="44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4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1882588"/>
            <a:ext cx="8668009" cy="4480634"/>
          </a:xfrm>
        </p:spPr>
        <p:txBody>
          <a:bodyPr>
            <a:normAutofit fontScale="92500"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A purpose adjective describes what something is used for. These adjectives often end with “-</a:t>
            </a:r>
            <a:r>
              <a:rPr lang="en-US" sz="4400" dirty="0" err="1">
                <a:solidFill>
                  <a:srgbClr val="FFFF00"/>
                </a:solidFill>
              </a:rPr>
              <a:t>ing</a:t>
            </a:r>
            <a:r>
              <a:rPr lang="en-US" sz="4400" dirty="0">
                <a:solidFill>
                  <a:srgbClr val="FFFF00"/>
                </a:solidFill>
              </a:rPr>
              <a:t>”.</a:t>
            </a:r>
          </a:p>
          <a:p>
            <a:r>
              <a:rPr lang="en-US" sz="4400" dirty="0">
                <a:solidFill>
                  <a:srgbClr val="FFFF00"/>
                </a:solidFill>
              </a:rPr>
              <a:t>For example: sleeping (as in “sleeping bag”), catching (as in “catching mitt”)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7881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 of Adjective Order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992575"/>
              </p:ext>
            </p:extLst>
          </p:nvPr>
        </p:nvGraphicFramePr>
        <p:xfrm>
          <a:off x="-1" y="2327854"/>
          <a:ext cx="9144000" cy="3946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3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9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5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8966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OPINION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NOUN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249">
                <a:tc>
                  <a:txBody>
                    <a:bodyPr/>
                    <a:lstStyle/>
                    <a:p>
                      <a:r>
                        <a:rPr lang="en-US" dirty="0"/>
                        <a:t>silly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bowl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2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sleeping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34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FFFF00"/>
                </a:solidFill>
                <a:hlinkClick r:id="rId2"/>
              </a:rPr>
              <a:t>Click here to practice.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94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456093"/>
            <a:ext cx="7581901" cy="1653988"/>
          </a:xfrm>
        </p:spPr>
        <p:txBody>
          <a:bodyPr/>
          <a:lstStyle/>
          <a:p>
            <a:r>
              <a:rPr lang="en-US" dirty="0"/>
              <a:t>On your own…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041" y="1197895"/>
            <a:ext cx="8329808" cy="5660105"/>
          </a:xfrm>
        </p:spPr>
        <p:txBody>
          <a:bodyPr>
            <a:normAutofit fontScale="77500" lnSpcReduction="20000"/>
          </a:bodyPr>
          <a:lstStyle/>
          <a:p>
            <a:r>
              <a:rPr lang="en-US" sz="4300" dirty="0"/>
              <a:t>Write a sentence using three or more adjectives IN ORDER.</a:t>
            </a:r>
          </a:p>
          <a:p>
            <a:r>
              <a:rPr lang="en-US" sz="4300" dirty="0">
                <a:solidFill>
                  <a:srgbClr val="FFFF00"/>
                </a:solidFill>
              </a:rPr>
              <a:t>gigantic</a:t>
            </a:r>
          </a:p>
          <a:p>
            <a:r>
              <a:rPr lang="en-US" sz="4300" dirty="0">
                <a:solidFill>
                  <a:srgbClr val="FFFF00"/>
                </a:solidFill>
              </a:rPr>
              <a:t>four</a:t>
            </a:r>
          </a:p>
          <a:p>
            <a:r>
              <a:rPr lang="en-US" sz="4300" dirty="0">
                <a:solidFill>
                  <a:srgbClr val="FFFF00"/>
                </a:solidFill>
              </a:rPr>
              <a:t>orange</a:t>
            </a:r>
          </a:p>
          <a:p>
            <a:r>
              <a:rPr lang="en-US" sz="4300" dirty="0">
                <a:solidFill>
                  <a:srgbClr val="FFFF00"/>
                </a:solidFill>
              </a:rPr>
              <a:t>roasted</a:t>
            </a:r>
          </a:p>
          <a:p>
            <a:r>
              <a:rPr lang="en-US" sz="4300" dirty="0">
                <a:solidFill>
                  <a:srgbClr val="FFFF00"/>
                </a:solidFill>
              </a:rPr>
              <a:t>scary</a:t>
            </a:r>
          </a:p>
          <a:p>
            <a:r>
              <a:rPr lang="en-US" sz="4300" dirty="0">
                <a:solidFill>
                  <a:srgbClr val="FFFF00"/>
                </a:solidFill>
              </a:rPr>
              <a:t>round</a:t>
            </a:r>
          </a:p>
          <a:p>
            <a:r>
              <a:rPr lang="en-US" sz="4300" dirty="0">
                <a:solidFill>
                  <a:srgbClr val="FFFF00"/>
                </a:solidFill>
              </a:rPr>
              <a:t>farm-raised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2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280729"/>
            <a:ext cx="7581901" cy="1653988"/>
          </a:xfrm>
        </p:spPr>
        <p:txBody>
          <a:bodyPr/>
          <a:lstStyle/>
          <a:p>
            <a:r>
              <a:rPr lang="en-US" sz="6500" dirty="0"/>
              <a:t>What are adjectives?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34" y="1340285"/>
            <a:ext cx="8918532" cy="5517715"/>
          </a:xfrm>
        </p:spPr>
        <p:txBody>
          <a:bodyPr>
            <a:noAutofit/>
          </a:bodyPr>
          <a:lstStyle/>
          <a:p>
            <a:r>
              <a:rPr lang="en-US" sz="4000" b="0" dirty="0">
                <a:solidFill>
                  <a:srgbClr val="FFFF00"/>
                </a:solidFill>
              </a:rPr>
              <a:t>Adjectives are words that describe or tell about nouns or pronouns.  </a:t>
            </a:r>
          </a:p>
          <a:p>
            <a:r>
              <a:rPr lang="en-US" sz="4000" b="0" dirty="0">
                <a:solidFill>
                  <a:srgbClr val="FFFF00"/>
                </a:solidFill>
              </a:rPr>
              <a:t>Adjectives make sentences more interesting.</a:t>
            </a:r>
          </a:p>
          <a:p>
            <a:r>
              <a:rPr lang="en-US" sz="4000" b="0" dirty="0">
                <a:solidFill>
                  <a:srgbClr val="FFFF00"/>
                </a:solidFill>
              </a:rPr>
              <a:t>They give details that make your meaning clearer.</a:t>
            </a:r>
          </a:p>
          <a:p>
            <a:r>
              <a:rPr lang="en-US" sz="4000" b="0" dirty="0">
                <a:solidFill>
                  <a:srgbClr val="FFFF00"/>
                </a:solidFill>
              </a:rPr>
              <a:t>They tell </a:t>
            </a:r>
            <a:r>
              <a:rPr lang="en-US" sz="4000" u="sng" dirty="0">
                <a:solidFill>
                  <a:srgbClr val="FFFF00"/>
                </a:solidFill>
              </a:rPr>
              <a:t>what kind </a:t>
            </a:r>
            <a:r>
              <a:rPr lang="en-US" sz="4000" b="0" dirty="0">
                <a:solidFill>
                  <a:srgbClr val="FFFF00"/>
                </a:solidFill>
              </a:rPr>
              <a:t>or </a:t>
            </a:r>
            <a:r>
              <a:rPr lang="en-US" sz="4000" u="sng" dirty="0">
                <a:solidFill>
                  <a:srgbClr val="FFFF00"/>
                </a:solidFill>
              </a:rPr>
              <a:t>how many</a:t>
            </a:r>
            <a:r>
              <a:rPr lang="en-US" sz="4000" b="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46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the adjectives in the sentences.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588"/>
            <a:ext cx="9006214" cy="4975412"/>
          </a:xfrm>
        </p:spPr>
        <p:txBody>
          <a:bodyPr>
            <a:noAutofit/>
          </a:bodyPr>
          <a:lstStyle/>
          <a:p>
            <a:r>
              <a:rPr lang="en-US" sz="4000" dirty="0"/>
              <a:t>Seven ghastly goblins haunted the young children.</a:t>
            </a:r>
          </a:p>
          <a:p>
            <a:r>
              <a:rPr lang="en-US" sz="4000" dirty="0"/>
              <a:t>We saw many pumpkins glowing orange that scary night.</a:t>
            </a:r>
          </a:p>
          <a:p>
            <a:r>
              <a:rPr lang="en-US" sz="4000" dirty="0"/>
              <a:t>My blonde wig didn’t match my costume, so I had to buy one black wig for fourteen dollars.</a:t>
            </a:r>
          </a:p>
        </p:txBody>
      </p:sp>
    </p:spTree>
    <p:extLst>
      <p:ext uri="{BB962C8B-B14F-4D97-AF65-F5344CB8AC3E}">
        <p14:creationId xmlns:p14="http://schemas.microsoft.com/office/powerpoint/2010/main" val="4504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sounds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47" y="1882588"/>
            <a:ext cx="8592853" cy="461842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The old green wicked witch cackled out loud. </a:t>
            </a:r>
            <a:br>
              <a:rPr lang="en-US" sz="4800" dirty="0">
                <a:solidFill>
                  <a:srgbClr val="FFFF00"/>
                </a:solidFill>
              </a:rPr>
            </a:br>
            <a:endParaRPr lang="en-US" sz="4800" dirty="0">
              <a:solidFill>
                <a:srgbClr val="FFFF00"/>
              </a:solidFill>
            </a:endParaRPr>
          </a:p>
          <a:p>
            <a:r>
              <a:rPr lang="en-US" sz="4800" dirty="0">
                <a:solidFill>
                  <a:srgbClr val="FFFF00"/>
                </a:solidFill>
              </a:rPr>
              <a:t>The green wicked old witch cackled out loud.</a:t>
            </a:r>
          </a:p>
        </p:txBody>
      </p:sp>
    </p:spTree>
    <p:extLst>
      <p:ext uri="{BB962C8B-B14F-4D97-AF65-F5344CB8AC3E}">
        <p14:creationId xmlns:p14="http://schemas.microsoft.com/office/powerpoint/2010/main" val="381539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 have an ORDER!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1918" r="-21918"/>
          <a:stretch>
            <a:fillRect/>
          </a:stretch>
        </p:blipFill>
        <p:spPr>
          <a:xfrm>
            <a:off x="-282076" y="1761565"/>
            <a:ext cx="9426076" cy="4915045"/>
          </a:xfrm>
        </p:spPr>
      </p:pic>
    </p:spTree>
    <p:extLst>
      <p:ext uri="{BB962C8B-B14F-4D97-AF65-F5344CB8AC3E}">
        <p14:creationId xmlns:p14="http://schemas.microsoft.com/office/powerpoint/2010/main" val="22906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696964"/>
              </p:ext>
            </p:extLst>
          </p:nvPr>
        </p:nvGraphicFramePr>
        <p:xfrm>
          <a:off x="2674938" y="162835"/>
          <a:ext cx="3790950" cy="6572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9213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rgbClr val="FFFF00"/>
                          </a:solidFill>
                        </a:rPr>
                        <a:t>Ordering Adjectives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opinion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shape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origin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material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502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60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588"/>
            <a:ext cx="9144000" cy="497541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An opinion adjective explains what you think about something (other people may not agree with you).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For example: silly, beautiful, horrible, difficult</a:t>
            </a:r>
          </a:p>
          <a:p>
            <a:r>
              <a:rPr lang="en-US" sz="4000" dirty="0">
                <a:solidFill>
                  <a:srgbClr val="FFFF00"/>
                </a:solidFill>
              </a:rPr>
              <a:t>Halloween opinion adjectives???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0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25" y="2032901"/>
            <a:ext cx="8085790" cy="3953436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 size adjective, of course, tells you how big or small something is.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For example: large, tiny, enormous, little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3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6" y="1882588"/>
            <a:ext cx="8780744" cy="3953436"/>
          </a:xfrm>
        </p:spPr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An age adjective tells you how young or old something or someone is.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For example: ancient, new, young, old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62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RespondQuestionMaster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RespondGraphMaster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06C14ED061CE43BFD193CFCE205E95" ma:contentTypeVersion="10" ma:contentTypeDescription="Create a new document." ma:contentTypeScope="" ma:versionID="9341c00a993d673cb20226d0e95e51a9">
  <xsd:schema xmlns:xsd="http://www.w3.org/2001/XMLSchema" xmlns:xs="http://www.w3.org/2001/XMLSchema" xmlns:p="http://schemas.microsoft.com/office/2006/metadata/properties" xmlns:ns2="705aa41b-db6b-438a-81cb-3c1ac758b590" xmlns:ns3="e6c37851-0d0b-40f4-80c6-15b52e9923d9" targetNamespace="http://schemas.microsoft.com/office/2006/metadata/properties" ma:root="true" ma:fieldsID="45d1cce5beed61aa60b5718e0f959d61" ns2:_="" ns3:_="">
    <xsd:import namespace="705aa41b-db6b-438a-81cb-3c1ac758b590"/>
    <xsd:import namespace="e6c37851-0d0b-40f4-80c6-15b52e9923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aa41b-db6b-438a-81cb-3c1ac758b5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37851-0d0b-40f4-80c6-15b52e9923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D9D0F2-256E-4E18-8454-F1B8B28D8647}">
  <ds:schemaRefs>
    <ds:schemaRef ds:uri="http://purl.org/dc/terms/"/>
    <ds:schemaRef ds:uri="http://schemas.microsoft.com/office/2006/documentManagement/types"/>
    <ds:schemaRef ds:uri="705aa41b-db6b-438a-81cb-3c1ac758b59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6c37851-0d0b-40f4-80c6-15b52e9923d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45BD4E-5729-4214-B3A2-CCFFEE918F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5AAC4B-93D0-4917-8C24-B8A1C0C864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aa41b-db6b-438a-81cb-3c1ac758b590"/>
    <ds:schemaRef ds:uri="e6c37851-0d0b-40f4-80c6-15b52e992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83</TotalTime>
  <Words>403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Candara</vt:lpstr>
      <vt:lpstr>Orbit</vt:lpstr>
      <vt:lpstr>iRespondQuestionMaster</vt:lpstr>
      <vt:lpstr>iRespondGraphMaster</vt:lpstr>
      <vt:lpstr>Ordering Adjectives</vt:lpstr>
      <vt:lpstr>What are adjectives?</vt:lpstr>
      <vt:lpstr>Highlight the adjectives in the sentences.</vt:lpstr>
      <vt:lpstr>Which sentence sounds better?</vt:lpstr>
      <vt:lpstr>Adjectives have an ORDER!</vt:lpstr>
      <vt:lpstr>PowerPoint Presentation</vt:lpstr>
      <vt:lpstr>Ordering Adjectives</vt:lpstr>
      <vt:lpstr>Ordering Adjectives</vt:lpstr>
      <vt:lpstr>Ordering Adjectives</vt:lpstr>
      <vt:lpstr>Ordering Adjectives</vt:lpstr>
      <vt:lpstr>Ordering Adjectives</vt:lpstr>
      <vt:lpstr>Ordering Adjectives</vt:lpstr>
      <vt:lpstr>Ordering Adjectives</vt:lpstr>
      <vt:lpstr>Ordering Adjectives</vt:lpstr>
      <vt:lpstr>Some Examples of Adjective Order </vt:lpstr>
      <vt:lpstr>Ordering Adjectives</vt:lpstr>
      <vt:lpstr>On your own…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Adjectives</dc:title>
  <dc:creator>Cassie Ayers</dc:creator>
  <cp:lastModifiedBy>Jennifer Gerber</cp:lastModifiedBy>
  <cp:revision>16</cp:revision>
  <dcterms:created xsi:type="dcterms:W3CDTF">2012-09-30T03:57:32Z</dcterms:created>
  <dcterms:modified xsi:type="dcterms:W3CDTF">2020-04-19T14:32:25Z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ContentTypeId">
    <vt:lpwstr>0x0101000306C14ED061CE43BFD193CFCE205E95</vt:lpwstr>
  </property>
</Properties>
</file>